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15" r:id="rId2"/>
    <p:sldId id="754" r:id="rId3"/>
    <p:sldId id="806" r:id="rId4"/>
    <p:sldId id="805" r:id="rId5"/>
    <p:sldId id="748" r:id="rId6"/>
    <p:sldId id="803" r:id="rId7"/>
    <p:sldId id="802" r:id="rId8"/>
    <p:sldId id="804" r:id="rId9"/>
    <p:sldId id="718" r:id="rId10"/>
    <p:sldId id="807" r:id="rId11"/>
    <p:sldId id="753" r:id="rId1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r" initials="S" lastIdx="1" clrIdx="0">
    <p:extLst>
      <p:ext uri="{19B8F6BF-5375-455C-9EA6-DF929625EA0E}">
        <p15:presenceInfo xmlns:p15="http://schemas.microsoft.com/office/powerpoint/2012/main" userId="So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CC"/>
    <a:srgbClr val="3333CC"/>
    <a:srgbClr val="2F5496"/>
    <a:srgbClr val="FF3399"/>
    <a:srgbClr val="FFCC99"/>
    <a:srgbClr val="993300"/>
    <a:srgbClr val="009644"/>
    <a:srgbClr val="000000"/>
    <a:srgbClr val="FFF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3907" autoAdjust="0"/>
  </p:normalViewPr>
  <p:slideViewPr>
    <p:cSldViewPr snapToGrid="0">
      <p:cViewPr varScale="1">
        <p:scale>
          <a:sx n="64" d="100"/>
          <a:sy n="64" d="100"/>
        </p:scale>
        <p:origin x="8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DA508-0FD4-45BB-97C0-56D81C232DB4}" type="datetimeFigureOut">
              <a:rPr lang="it-IT" smtClean="0"/>
              <a:t>22/04/2021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6ABCE-2CF3-4E2E-BD24-846CE9241B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81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AC6D4-417C-4E33-B2CE-400C8EE13521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80E4E-F74F-4188-A93F-508305EE46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32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it-IT" smtClean="0"/>
              <a:pPr rtl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607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80E4E-F74F-4188-A93F-508305EE463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01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80E4E-F74F-4188-A93F-508305EE463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71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4C43844-5DA7-499C-86EE-B63D1C19C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2EB4A87-FDA7-439F-AA8A-04092C97B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127A0B7-9AF7-4027-90E5-E12DACEF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42B-0696-49DC-AADF-FE5FF9E1DAEA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A630243-1157-436E-B68F-B08C4845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95B2D14-F71A-4A04-86C0-5F41CBFF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C47-ADB4-467B-9580-314B96F20C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7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8B68FCB-CB5C-49B6-8BCA-985F4765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50DC8B60-A2A2-49ED-8DFE-A708C71E3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2711B0E-2783-4125-A1C5-EB082EA2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42B-0696-49DC-AADF-FE5FF9E1DAEA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9701646-E169-4E1C-B642-2F90AB75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9D38D14-8B20-47D7-9B87-92FBEDC0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C47-ADB4-467B-9580-314B96F20C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91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5FF33D2-EB21-4341-9840-26A8C2A65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B43761E-2FF9-4B14-AC2E-694AC237A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ADB29FE-3622-4FE2-A2AC-193BF1FE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42B-0696-49DC-AADF-FE5FF9E1DAEA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C0A754C-9F9A-45D4-95C0-A8F73E62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A5226DD-1898-4037-82F2-CA329867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C47-ADB4-467B-9580-314B96F20C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40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4E133F-FC10-42EC-9D10-33A2C42F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9348841-4154-4A60-BA35-51635BD05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B8236A-548B-4C3E-8505-30417989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42B-0696-49DC-AADF-FE5FF9E1DAEA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E9EA594-8221-4AE9-B90B-BB14A04E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24C9049-FABF-4BC5-AF5D-C3391001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C47-ADB4-467B-9580-314B96F20C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04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9A0CF1D-B696-40EC-8DEB-F0155EC6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DC79FE5-6296-420C-B4E7-4EC6FD3A2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768A8C8-80BF-4647-9087-C2364819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42B-0696-49DC-AADF-FE5FF9E1DAEA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DF7C079-1132-4A49-8024-937683D7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589AD2E-8B7A-4E31-94B5-A796F26C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C47-ADB4-467B-9580-314B96F20C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75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7F3147-2593-464C-923E-6A8ED4C2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5C88134-9A3A-4980-B01B-689B9A2E0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4505B1C-01AC-4840-984C-26AE44B82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B147F0A-2F7D-4108-B51A-13AC78F5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42B-0696-49DC-AADF-FE5FF9E1DAEA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26E78F4-6689-4CC4-89EA-085A8E48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A9BABBA-9EF3-4B79-AEE0-ABC317C0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C47-ADB4-467B-9580-314B96F20C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13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6FA1D51-0415-4A8C-8EA1-B4F7B473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067FDF2-BBC8-4682-A360-4272984D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F8F4859-C02A-4693-999C-6B3E57FF8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083DEA6B-72C1-444D-9D6D-AA580B6E9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E245E9E3-2CB6-4F23-8CB6-F015C72AB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B3FF2F92-E8F3-42A2-8A9E-395A5690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42B-0696-49DC-AADF-FE5FF9E1DAEA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FD5649-490A-410C-B5B4-8C8DB95A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70A86A7-E495-42AB-B487-359616A2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C47-ADB4-467B-9580-314B96F20C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99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61EFF97-64B1-4C17-ADF6-2278A21D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0C23B0A-6FFF-4084-B8A2-F7C113B4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42B-0696-49DC-AADF-FE5FF9E1DAEA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E10972F-EE18-4C73-A10A-428CFA0F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C6F5F72-CCE2-4007-A778-07470C8B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C47-ADB4-467B-9580-314B96F20C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6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6C80841-BA08-46D8-9A50-5491132C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42B-0696-49DC-AADF-FE5FF9E1DAEA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5EDCBA53-B6DE-42A4-8E42-1DC455DB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3754D95-DB51-4255-808B-07D39240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C47-ADB4-467B-9580-314B96F20C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25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40C0A29-2B74-48B6-8BBC-88C8CDA0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B06E815-4416-4A7D-8CB4-6E6452BCA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43C8D33-89DE-4D86-AA44-FF2B7E736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2171B31-0D21-410C-847A-90F9D3E1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42B-0696-49DC-AADF-FE5FF9E1DAEA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9F14D60-FB23-474E-92AE-BF8AEA5A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7F5CCCC-67EC-43BA-9057-0BC95201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C47-ADB4-467B-9580-314B96F20C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90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DFF94A1-49E6-49A5-A7F6-B4960AC1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5A132850-523D-45F6-BF3B-8ECFB78F8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87A8818-85EF-4DCF-AA9B-39E9A4F00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5EF04E0-CC68-4ED9-B465-9BCD4CE7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642B-0696-49DC-AADF-FE5FF9E1DAEA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7DA13B0-84AA-4236-B473-C83B03BE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2758237-61AD-4DF3-B5C9-2CD0C14D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C47-ADB4-467B-9580-314B96F20C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0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F403D1-B47B-4214-B47B-4C0D2440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45F02DA-EA68-4532-9991-AC90DA93F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A4537C2-7984-47BA-A3F1-E063D35CA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642B-0696-49DC-AADF-FE5FF9E1DAEA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BA8F53-1A82-432B-AA78-0D2328A93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48D0C2-80B3-46A0-9200-E0C35FAAF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9C47-ADB4-467B-9580-314B96F20C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1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6653" y="2127467"/>
            <a:ext cx="10844012" cy="3139477"/>
          </a:xfrm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 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EMERGENZA COVID-19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AGGIORNAMENTI SULL’ANDAMENTO DELL’EPIDEMIA</a:t>
            </a:r>
            <a:br>
              <a:rPr lang="it-IT" sz="36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36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Conferenza stampa</a:t>
            </a:r>
            <a:br>
              <a:rPr lang="it-IT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22 Aprile 2021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3462300" y="5779007"/>
            <a:ext cx="5272718" cy="83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Bef>
                <a:spcPts val="0"/>
              </a:spcBef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Assessorato Salute e Politiche Sociali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Direzione Regionale Salute e Welfare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81" y="311332"/>
            <a:ext cx="2292193" cy="11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96724" y="173977"/>
            <a:ext cx="10789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Contagi nelle strutture residenziali e semiresidenziali</a:t>
            </a:r>
          </a:p>
          <a:p>
            <a:pPr algn="ctr">
              <a:spcAft>
                <a:spcPts val="0"/>
              </a:spcAft>
            </a:pPr>
            <a:endParaRPr lang="it-IT" sz="2400" b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Risultato immagini per regione umbr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6" y="60500"/>
            <a:ext cx="1169506" cy="6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8577" y="740784"/>
            <a:ext cx="12163423" cy="14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41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96724" y="173977"/>
            <a:ext cx="10789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Contagi tra gli operatori sanitari</a:t>
            </a:r>
          </a:p>
          <a:p>
            <a:pPr algn="ctr">
              <a:spcAft>
                <a:spcPts val="0"/>
              </a:spcAft>
            </a:pPr>
            <a:endParaRPr lang="it-IT" sz="2600" b="1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Monitoraggio settimanale</a:t>
            </a:r>
          </a:p>
          <a:p>
            <a:pPr algn="ctr">
              <a:spcAft>
                <a:spcPts val="0"/>
              </a:spcAft>
            </a:pPr>
            <a:endParaRPr lang="it-IT" sz="2400" b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Risultato immagini per regione umbr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6" y="60500"/>
            <a:ext cx="1169506" cy="6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8577" y="740784"/>
            <a:ext cx="12163423" cy="14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586205" y="1805193"/>
          <a:ext cx="8495194" cy="3869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1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2939">
                  <a:extLst>
                    <a:ext uri="{9D8B030D-6E8A-4147-A177-3AD203B41FA5}">
                      <a16:colId xmlns:a16="http://schemas.microsoft.com/office/drawing/2014/main" xmlns="" val="3336323603"/>
                    </a:ext>
                  </a:extLst>
                </a:gridCol>
                <a:gridCol w="1372939">
                  <a:extLst>
                    <a:ext uri="{9D8B030D-6E8A-4147-A177-3AD203B41FA5}">
                      <a16:colId xmlns:a16="http://schemas.microsoft.com/office/drawing/2014/main" xmlns="" val="60967358"/>
                    </a:ext>
                  </a:extLst>
                </a:gridCol>
                <a:gridCol w="1321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027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Categorie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FFFF00"/>
                          </a:solidFill>
                        </a:rPr>
                        <a:t>Attualmente positivi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FFFF00"/>
                          </a:solidFill>
                        </a:rPr>
                        <a:t>Guariti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86504304"/>
                  </a:ext>
                </a:extLst>
              </a:tr>
              <a:tr h="477027"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21-04-2021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Variazione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settimanale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21-04-2021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Variazione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settimanale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415">
                <a:tc>
                  <a:txBody>
                    <a:bodyPr/>
                    <a:lstStyle/>
                    <a:p>
                      <a:r>
                        <a:rPr lang="it-IT" sz="1800" b="1" dirty="0"/>
                        <a:t>TOTALE OPERATORI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+13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1260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+28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415">
                <a:tc>
                  <a:txBody>
                    <a:bodyPr/>
                    <a:lstStyle/>
                    <a:p>
                      <a:r>
                        <a:rPr lang="it-IT" sz="1800" b="1" dirty="0"/>
                        <a:t>INFERMIERI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+9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508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+15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415">
                <a:tc>
                  <a:txBody>
                    <a:bodyPr/>
                    <a:lstStyle/>
                    <a:p>
                      <a:r>
                        <a:rPr lang="it-IT" sz="1800" b="1" dirty="0"/>
                        <a:t>MEDICI CONVENZIONATI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+1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415">
                <a:tc>
                  <a:txBody>
                    <a:bodyPr/>
                    <a:lstStyle/>
                    <a:p>
                      <a:r>
                        <a:rPr lang="it-IT" sz="1800" b="1" dirty="0"/>
                        <a:t>MEDICI DIPENDENTI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+3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+5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0415">
                <a:tc>
                  <a:txBody>
                    <a:bodyPr/>
                    <a:lstStyle/>
                    <a:p>
                      <a:r>
                        <a:rPr lang="it-IT" sz="1800" b="1" dirty="0"/>
                        <a:t>OPERATORI SOCIO-SANITARI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85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o immagini per regione umbr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6" y="60500"/>
            <a:ext cx="1169506" cy="6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7EB02F17-D12A-4A71-B867-32E940F297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38" y="158496"/>
            <a:ext cx="8833647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ttangolo arrotondato 6"/>
          <p:cNvSpPr/>
          <p:nvPr/>
        </p:nvSpPr>
        <p:spPr>
          <a:xfrm>
            <a:off x="1780032" y="2011680"/>
            <a:ext cx="3767328" cy="2804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591506" y="292928"/>
            <a:ext cx="2714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 22 aprile 2021 ore 10.00</a:t>
            </a:r>
          </a:p>
        </p:txBody>
      </p:sp>
    </p:spTree>
    <p:extLst>
      <p:ext uri="{BB962C8B-B14F-4D97-AF65-F5344CB8AC3E}">
        <p14:creationId xmlns:p14="http://schemas.microsoft.com/office/powerpoint/2010/main" val="213094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o immagini per regione umbr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6" y="60500"/>
            <a:ext cx="1169506" cy="6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7EB02F17-D12A-4A71-B867-32E940F297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209" y="68728"/>
            <a:ext cx="9682925" cy="674050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701746" y="763688"/>
            <a:ext cx="2714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 22 aprile 2021 ore 10.00</a:t>
            </a:r>
          </a:p>
        </p:txBody>
      </p:sp>
    </p:spTree>
    <p:extLst>
      <p:ext uri="{BB962C8B-B14F-4D97-AF65-F5344CB8AC3E}">
        <p14:creationId xmlns:p14="http://schemas.microsoft.com/office/powerpoint/2010/main" val="15763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7268" y="113017"/>
            <a:ext cx="11300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VACCINAZIONI ESTREMAMENTE VULNERABILI E OVER 80</a:t>
            </a:r>
          </a:p>
        </p:txBody>
      </p:sp>
      <p:pic>
        <p:nvPicPr>
          <p:cNvPr id="5" name="Picture 2" descr="Risultato immagini per regione umbr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6" y="60500"/>
            <a:ext cx="1169506" cy="6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8577" y="740784"/>
            <a:ext cx="12163423" cy="14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7EB02F17-D12A-4A71-B867-32E940F297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2BF0643D-BA91-4A58-BEBF-DB86C61B9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8" y="889322"/>
            <a:ext cx="9723664" cy="57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0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7268" y="113017"/>
            <a:ext cx="113002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SOMMINISTRAZIONI VACCINO PER FASCE D’ETÀ</a:t>
            </a:r>
          </a:p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it-IT" sz="20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 21 APRILE 2021</a:t>
            </a:r>
          </a:p>
        </p:txBody>
      </p:sp>
      <p:pic>
        <p:nvPicPr>
          <p:cNvPr id="5" name="Picture 2" descr="Risultato immagini per regione umbr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6" y="60500"/>
            <a:ext cx="1169506" cy="6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8577" y="740784"/>
            <a:ext cx="12163423" cy="14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AD058E6-D645-40C6-8F0D-89B9F37A2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68" y="1490765"/>
            <a:ext cx="110775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o immagini per regione umbr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6" y="60500"/>
            <a:ext cx="1169506" cy="6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8577" y="740784"/>
            <a:ext cx="12163423" cy="14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468711CE-C96E-4EC9-BC11-187A3C59D8B8}"/>
              </a:ext>
            </a:extLst>
          </p:cNvPr>
          <p:cNvSpPr/>
          <p:nvPr/>
        </p:nvSpPr>
        <p:spPr>
          <a:xfrm>
            <a:off x="477268" y="113017"/>
            <a:ext cx="113002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SOMMINISTRAZIONI VACCINO PER FORNITORE</a:t>
            </a:r>
          </a:p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it-IT" sz="20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 21 APRILE 2021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9A9502F-8F15-45BB-856A-93A25BAA6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98" y="1970375"/>
            <a:ext cx="11300204" cy="339006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57FC8E7-7C65-4054-875C-1C18A60775D1}"/>
              </a:ext>
            </a:extLst>
          </p:cNvPr>
          <p:cNvSpPr txBox="1"/>
          <p:nvPr/>
        </p:nvSpPr>
        <p:spPr>
          <a:xfrm>
            <a:off x="2780523" y="5894355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800" b="1" dirty="0">
                <a:solidFill>
                  <a:srgbClr val="0099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PFIZER</a:t>
            </a:r>
            <a:r>
              <a:rPr lang="it-IT" sz="18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it-IT" sz="1800" b="1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ASTRAZENECA              </a:t>
            </a:r>
            <a:r>
              <a:rPr lang="it-IT" sz="18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MODERNA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207FDD2B-2630-4F51-BF3D-2DB71316AB0E}"/>
              </a:ext>
            </a:extLst>
          </p:cNvPr>
          <p:cNvSpPr/>
          <p:nvPr/>
        </p:nvSpPr>
        <p:spPr>
          <a:xfrm>
            <a:off x="3337246" y="5981172"/>
            <a:ext cx="186613" cy="186613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7D6CA393-2D27-40E7-97A8-A32E2525ED73}"/>
              </a:ext>
            </a:extLst>
          </p:cNvPr>
          <p:cNvSpPr/>
          <p:nvPr/>
        </p:nvSpPr>
        <p:spPr>
          <a:xfrm>
            <a:off x="4677745" y="5985713"/>
            <a:ext cx="186613" cy="18661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4AACF907-599A-413E-AA74-ED051B3C8E3B}"/>
              </a:ext>
            </a:extLst>
          </p:cNvPr>
          <p:cNvSpPr/>
          <p:nvPr/>
        </p:nvSpPr>
        <p:spPr>
          <a:xfrm>
            <a:off x="6780244" y="5985714"/>
            <a:ext cx="186613" cy="1866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24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96724" y="173977"/>
            <a:ext cx="10789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32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VACCINE DAY REGIONE UMBRIA </a:t>
            </a:r>
          </a:p>
          <a:p>
            <a:pPr algn="ctr">
              <a:spcAft>
                <a:spcPts val="0"/>
              </a:spcAft>
            </a:pPr>
            <a:endParaRPr lang="it-IT" sz="2800" b="1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DOMENICA 25 APRILE 2021</a:t>
            </a:r>
          </a:p>
          <a:p>
            <a:pPr algn="ctr">
              <a:spcAft>
                <a:spcPts val="0"/>
              </a:spcAft>
            </a:pPr>
            <a:endParaRPr lang="it-IT" sz="2400" b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Risultato immagini per regione umbr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6" y="60500"/>
            <a:ext cx="1169506" cy="6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8577" y="740784"/>
            <a:ext cx="12163423" cy="14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36683" y="2703565"/>
            <a:ext cx="113472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800" dirty="0"/>
              <a:t>Vengono anticipati 5000 ultraottantenni già prenotati per maggio e giugno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it-IT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800" dirty="0"/>
              <a:t>Verrà loro somministrato il vaccino Moderna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800" dirty="0"/>
              <a:t>Gli appuntamenti verranno dati nel Distretto Sanitario di residenza</a:t>
            </a:r>
          </a:p>
        </p:txBody>
      </p:sp>
    </p:spTree>
    <p:extLst>
      <p:ext uri="{BB962C8B-B14F-4D97-AF65-F5344CB8AC3E}">
        <p14:creationId xmlns:p14="http://schemas.microsoft.com/office/powerpoint/2010/main" val="346694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o immagini per regione umbr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6" y="60500"/>
            <a:ext cx="1169506" cy="6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8577" y="740784"/>
            <a:ext cx="12163423" cy="14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468711CE-C96E-4EC9-BC11-187A3C59D8B8}"/>
              </a:ext>
            </a:extLst>
          </p:cNvPr>
          <p:cNvSpPr/>
          <p:nvPr/>
        </p:nvSpPr>
        <p:spPr>
          <a:xfrm>
            <a:off x="477268" y="113017"/>
            <a:ext cx="113002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SOGGETTI POSITIVIZZATI DOPO LA VACCINAZIONE</a:t>
            </a:r>
          </a:p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it-IT" sz="20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 21 APRILE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7160115-3676-4C19-A3F1-994F16B43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8350"/>
            <a:ext cx="12192000" cy="3961300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xmlns="" id="{B582EAAF-44EF-4A5D-952F-E375EF4C0646}"/>
              </a:ext>
            </a:extLst>
          </p:cNvPr>
          <p:cNvSpPr/>
          <p:nvPr/>
        </p:nvSpPr>
        <p:spPr>
          <a:xfrm>
            <a:off x="2649894" y="2995127"/>
            <a:ext cx="466530" cy="1959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C6CB128F-E43B-4117-87EF-D524E0EE3C75}"/>
              </a:ext>
            </a:extLst>
          </p:cNvPr>
          <p:cNvSpPr/>
          <p:nvPr/>
        </p:nvSpPr>
        <p:spPr>
          <a:xfrm>
            <a:off x="8643261" y="2988906"/>
            <a:ext cx="466530" cy="1959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37A365FD-763F-4E16-A676-4D7EA12EDE0E}"/>
              </a:ext>
            </a:extLst>
          </p:cNvPr>
          <p:cNvCxnSpPr/>
          <p:nvPr/>
        </p:nvCxnSpPr>
        <p:spPr>
          <a:xfrm>
            <a:off x="57529" y="2248678"/>
            <a:ext cx="29935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D9AE973C-A1A0-4DDC-8DF2-4C3391FF37C8}"/>
              </a:ext>
            </a:extLst>
          </p:cNvPr>
          <p:cNvCxnSpPr/>
          <p:nvPr/>
        </p:nvCxnSpPr>
        <p:spPr>
          <a:xfrm>
            <a:off x="6097547" y="2270444"/>
            <a:ext cx="313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1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CFA6717-27B5-4714-95DA-82B112A5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26" y="1990474"/>
            <a:ext cx="12192000" cy="322923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77268" y="113017"/>
            <a:ext cx="11300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SOGGETTI POSITIVIZZATI DOPO VACCINAZIONE</a:t>
            </a:r>
          </a:p>
        </p:txBody>
      </p:sp>
      <p:pic>
        <p:nvPicPr>
          <p:cNvPr id="5" name="Picture 2" descr="Risultato immagini per regione umbr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6" y="60500"/>
            <a:ext cx="1169506" cy="6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8577" y="740784"/>
            <a:ext cx="12163423" cy="14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ttangolo arrotondato 7"/>
          <p:cNvSpPr/>
          <p:nvPr/>
        </p:nvSpPr>
        <p:spPr>
          <a:xfrm>
            <a:off x="2399417" y="3355474"/>
            <a:ext cx="548640" cy="2316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8439110" y="3373442"/>
            <a:ext cx="548640" cy="2316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182880" y="2328672"/>
            <a:ext cx="2987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138672" y="2346960"/>
            <a:ext cx="309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4771887" y="5831288"/>
            <a:ext cx="26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Dati aggiornati al 13 Aprile</a:t>
            </a:r>
          </a:p>
        </p:txBody>
      </p:sp>
    </p:spTree>
    <p:extLst>
      <p:ext uri="{BB962C8B-B14F-4D97-AF65-F5344CB8AC3E}">
        <p14:creationId xmlns:p14="http://schemas.microsoft.com/office/powerpoint/2010/main" val="555206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</Words>
  <Application>Microsoft Office PowerPoint</Application>
  <PresentationFormat>Widescreen</PresentationFormat>
  <Paragraphs>67</Paragraphs>
  <Slides>11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Tema di Office</vt:lpstr>
      <vt:lpstr>    EMERGENZA COVID-19 AGGIORNAMENTI SULL’ANDAMENTO DELL’EPIDEMIA  Conferenza stampa 22 Aprile 2021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Donatella Bosco</dc:creator>
  <cp:lastModifiedBy>Ida Gentile</cp:lastModifiedBy>
  <cp:revision>712</cp:revision>
  <cp:lastPrinted>2021-04-22T08:13:42Z</cp:lastPrinted>
  <dcterms:created xsi:type="dcterms:W3CDTF">2020-03-24T14:14:45Z</dcterms:created>
  <dcterms:modified xsi:type="dcterms:W3CDTF">2021-04-22T13:26:24Z</dcterms:modified>
</cp:coreProperties>
</file>